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Century Gothic Paneuropean Bold" charset="1" panose="020B0702020202020204"/>
      <p:regular r:id="rId18"/>
    </p:embeddedFont>
    <p:embeddedFont>
      <p:font typeface="Century Gothic Paneuropean" charset="1" panose="020B0502020202020204"/>
      <p:regular r:id="rId19"/>
    </p:embeddedFont>
    <p:embeddedFont>
      <p:font typeface="Archivo Black" charset="1" panose="020B0A03020202020B04"/>
      <p:regular r:id="rId20"/>
    </p:embeddedFont>
    <p:embeddedFont>
      <p:font typeface="Calibri (MS) Bold" charset="1" panose="020F0702030404030204"/>
      <p:regular r:id="rId21"/>
    </p:embeddedFont>
    <p:embeddedFont>
      <p:font typeface="Calibri (MS)" charset="1" panose="020F050202020403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423182" y="3461875"/>
            <a:ext cx="5672235" cy="3363250"/>
          </a:xfrm>
          <a:custGeom>
            <a:avLst/>
            <a:gdLst/>
            <a:ahLst/>
            <a:cxnLst/>
            <a:rect r="r" b="b" t="t" l="l"/>
            <a:pathLst>
              <a:path h="3363250" w="5672235">
                <a:moveTo>
                  <a:pt x="0" y="0"/>
                </a:moveTo>
                <a:lnTo>
                  <a:pt x="5672236" y="0"/>
                </a:lnTo>
                <a:lnTo>
                  <a:pt x="5672236" y="3363250"/>
                </a:lnTo>
                <a:lnTo>
                  <a:pt x="0" y="33632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58135" y="3223750"/>
            <a:ext cx="11368479" cy="854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CYBER SECURITY PROJECT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58135" y="5746116"/>
            <a:ext cx="15529865" cy="351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40"/>
              </a:lnSpc>
            </a:pPr>
            <a:r>
              <a:rPr lang="en-US" sz="310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Presenter:</a:t>
            </a:r>
          </a:p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Usaira Shahbaz                            NUM-BSCS-2022-27</a:t>
            </a:r>
          </a:p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Junaid Ameer Khan                    NUM-BSCS-2022-46</a:t>
            </a:r>
          </a:p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Rana Muhammad Adeel           NUM-BSCS-2022-12</a:t>
            </a:r>
          </a:p>
          <a:p>
            <a:pPr algn="just">
              <a:lnSpc>
                <a:spcPts val="1400"/>
              </a:lnSpc>
            </a:pPr>
          </a:p>
          <a:p>
            <a:pPr algn="just">
              <a:lnSpc>
                <a:spcPts val="4200"/>
              </a:lnSpc>
            </a:pPr>
            <a:r>
              <a:rPr lang="en-US" sz="300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Instructor:</a:t>
            </a:r>
          </a:p>
          <a:p>
            <a:pPr algn="just">
              <a:lnSpc>
                <a:spcPts val="6440"/>
              </a:lnSpc>
            </a:pPr>
            <a:r>
              <a:rPr lang="en-US" sz="4600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Prof. Dr. Mudassar Raza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58135" y="1858228"/>
            <a:ext cx="12361997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RSA KEY GENERATOR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58135" y="4404122"/>
            <a:ext cx="9144000" cy="5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00"/>
              </a:lnSpc>
            </a:pPr>
            <a:r>
              <a:rPr lang="en-US" sz="3204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Implementing Asymmetric Cryptography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43000" y="1190351"/>
            <a:ext cx="17145000" cy="1034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9"/>
              </a:lnSpc>
            </a:pPr>
            <a:r>
              <a:rPr lang="en-US" b="true" sz="5571" spc="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Optional Features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3000" y="3274238"/>
            <a:ext cx="4952962" cy="59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2"/>
              </a:lnSpc>
            </a:pPr>
            <a:r>
              <a:rPr lang="en-US" b="true" sz="318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Message Padding (PKCS#1)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64431" y="4100932"/>
            <a:ext cx="3605470" cy="89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207" indent="-224103" lvl="1">
              <a:lnSpc>
                <a:spcPts val="3506"/>
              </a:lnSpc>
              <a:buFont typeface="Arial"/>
              <a:buChar char="•"/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Implementation of PKCS#1 v1.5 padding schemes.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64431" y="5163903"/>
            <a:ext cx="3837146" cy="89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207" indent="-224103" lvl="1">
              <a:lnSpc>
                <a:spcPts val="3506"/>
              </a:lnSpc>
              <a:buFont typeface="Arial"/>
              <a:buChar char="•"/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Prevents deterministic encryption vulnerabilities.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64431" y="6226864"/>
            <a:ext cx="4017131" cy="89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207" indent="-224103" lvl="1">
              <a:lnSpc>
                <a:spcPts val="3506"/>
              </a:lnSpc>
              <a:buFont typeface="Arial"/>
              <a:buChar char="•"/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Ensures semantic security for small messages.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143000" y="8463391"/>
            <a:ext cx="4952962" cy="885825"/>
            <a:chOff x="0" y="0"/>
            <a:chExt cx="6603949" cy="11811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04000" cy="1181100"/>
            </a:xfrm>
            <a:custGeom>
              <a:avLst/>
              <a:gdLst/>
              <a:ahLst/>
              <a:cxnLst/>
              <a:rect r="r" b="b" t="t" l="l"/>
              <a:pathLst>
                <a:path h="1181100" w="6604000">
                  <a:moveTo>
                    <a:pt x="0" y="0"/>
                  </a:moveTo>
                  <a:lnTo>
                    <a:pt x="6604000" y="0"/>
                  </a:lnTo>
                  <a:lnTo>
                    <a:pt x="660400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143000" y="8463391"/>
            <a:ext cx="42862" cy="885825"/>
            <a:chOff x="0" y="0"/>
            <a:chExt cx="57150" cy="11811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7150" cy="1181100"/>
            </a:xfrm>
            <a:custGeom>
              <a:avLst/>
              <a:gdLst/>
              <a:ahLst/>
              <a:cxnLst/>
              <a:rect r="r" b="b" t="t" l="l"/>
              <a:pathLst>
                <a:path h="1181100" w="57150">
                  <a:moveTo>
                    <a:pt x="0" y="0"/>
                  </a:moveTo>
                  <a:lnTo>
                    <a:pt x="57150" y="0"/>
                  </a:lnTo>
                  <a:lnTo>
                    <a:pt x="571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64FFD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1357312" y="8715028"/>
            <a:ext cx="4524337" cy="287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7"/>
              </a:lnSpc>
            </a:pPr>
            <a:r>
              <a:rPr lang="en-US" sz="1653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Security Enhancement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67462" y="3274238"/>
            <a:ext cx="4953019" cy="59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2"/>
              </a:lnSpc>
            </a:pPr>
            <a:r>
              <a:rPr lang="en-US" b="true" sz="318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File-Based Key Storage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460517" y="4100932"/>
            <a:ext cx="3710616" cy="89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207" indent="-224103" lvl="1">
              <a:lnSpc>
                <a:spcPts val="3506"/>
              </a:lnSpc>
              <a:buFont typeface="Arial"/>
              <a:buChar char="•"/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Persistent storage for generated key pairs.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460517" y="5163903"/>
            <a:ext cx="3356505" cy="89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207" indent="-224103" lvl="1">
              <a:lnSpc>
                <a:spcPts val="3506"/>
              </a:lnSpc>
              <a:buFont typeface="Arial"/>
              <a:buChar char="•"/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Support for standard formats (PEM/JSON).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460517" y="6226864"/>
            <a:ext cx="4083710" cy="89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207" indent="-224103" lvl="1">
              <a:lnSpc>
                <a:spcPts val="3506"/>
              </a:lnSpc>
              <a:buFont typeface="Arial"/>
              <a:buChar char="•"/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Secure loading and management of existing keys.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667462" y="8463391"/>
            <a:ext cx="4953019" cy="885825"/>
            <a:chOff x="0" y="0"/>
            <a:chExt cx="6604025" cy="11811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604000" cy="1181100"/>
            </a:xfrm>
            <a:custGeom>
              <a:avLst/>
              <a:gdLst/>
              <a:ahLst/>
              <a:cxnLst/>
              <a:rect r="r" b="b" t="t" l="l"/>
              <a:pathLst>
                <a:path h="1181100" w="6604000">
                  <a:moveTo>
                    <a:pt x="0" y="0"/>
                  </a:moveTo>
                  <a:lnTo>
                    <a:pt x="6604000" y="0"/>
                  </a:lnTo>
                  <a:lnTo>
                    <a:pt x="660400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6667462" y="8463391"/>
            <a:ext cx="42862" cy="885825"/>
            <a:chOff x="0" y="0"/>
            <a:chExt cx="57150" cy="11811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7150" cy="1181100"/>
            </a:xfrm>
            <a:custGeom>
              <a:avLst/>
              <a:gdLst/>
              <a:ahLst/>
              <a:cxnLst/>
              <a:rect r="r" b="b" t="t" l="l"/>
              <a:pathLst>
                <a:path h="1181100" w="57150">
                  <a:moveTo>
                    <a:pt x="0" y="0"/>
                  </a:moveTo>
                  <a:lnTo>
                    <a:pt x="57150" y="0"/>
                  </a:lnTo>
                  <a:lnTo>
                    <a:pt x="571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64FFD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6881803" y="8715028"/>
            <a:ext cx="4524394" cy="287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7"/>
              </a:lnSpc>
            </a:pPr>
            <a:r>
              <a:rPr lang="en-US" sz="1653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Key Management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191981" y="3274238"/>
            <a:ext cx="4952962" cy="59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2"/>
              </a:lnSpc>
            </a:pPr>
            <a:r>
              <a:rPr lang="en-US" b="true" sz="318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Performance Analysis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44356" y="4100932"/>
            <a:ext cx="3431791" cy="89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207" indent="-224103" lvl="1">
              <a:lnSpc>
                <a:spcPts val="3506"/>
              </a:lnSpc>
              <a:buFont typeface="Arial"/>
              <a:buChar char="•"/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Benchmarking key generation across sizes.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144356" y="5163903"/>
            <a:ext cx="3317157" cy="89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207" indent="-224103" lvl="1">
              <a:lnSpc>
                <a:spcPts val="3506"/>
              </a:lnSpc>
              <a:buFont typeface="Arial"/>
              <a:buChar char="•"/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Encryption/Decryption speed evaluation.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144356" y="6226864"/>
            <a:ext cx="3550053" cy="89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8207" indent="-224103" lvl="1">
              <a:lnSpc>
                <a:spcPts val="3506"/>
              </a:lnSpc>
              <a:buFont typeface="Arial"/>
              <a:buChar char="•"/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Comparison of 1024, 2048, and 4096-bit keys.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2191981" y="8463391"/>
            <a:ext cx="4952962" cy="885825"/>
            <a:chOff x="0" y="0"/>
            <a:chExt cx="6603949" cy="11811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604000" cy="1181100"/>
            </a:xfrm>
            <a:custGeom>
              <a:avLst/>
              <a:gdLst/>
              <a:ahLst/>
              <a:cxnLst/>
              <a:rect r="r" b="b" t="t" l="l"/>
              <a:pathLst>
                <a:path h="1181100" w="6604000">
                  <a:moveTo>
                    <a:pt x="0" y="0"/>
                  </a:moveTo>
                  <a:lnTo>
                    <a:pt x="6604000" y="0"/>
                  </a:lnTo>
                  <a:lnTo>
                    <a:pt x="660400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12191981" y="8463391"/>
            <a:ext cx="42862" cy="885825"/>
            <a:chOff x="0" y="0"/>
            <a:chExt cx="57150" cy="11811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57150" cy="1181100"/>
            </a:xfrm>
            <a:custGeom>
              <a:avLst/>
              <a:gdLst/>
              <a:ahLst/>
              <a:cxnLst/>
              <a:rect r="r" b="b" t="t" l="l"/>
              <a:pathLst>
                <a:path h="1181100" w="57150">
                  <a:moveTo>
                    <a:pt x="0" y="0"/>
                  </a:moveTo>
                  <a:lnTo>
                    <a:pt x="57150" y="0"/>
                  </a:lnTo>
                  <a:lnTo>
                    <a:pt x="571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64FFD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0" id="30"/>
          <p:cNvSpPr txBox="true"/>
          <p:nvPr/>
        </p:nvSpPr>
        <p:spPr>
          <a:xfrm rot="0">
            <a:off x="12406293" y="8715028"/>
            <a:ext cx="4524337" cy="287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7"/>
              </a:lnSpc>
            </a:pPr>
            <a:r>
              <a:rPr lang="en-US" sz="1653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Efficiency Metrics</a:t>
            </a:r>
          </a:p>
        </p:txBody>
      </p:sp>
      <p:sp>
        <p:nvSpPr>
          <p:cNvPr name="Freeform 31" id="31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74225" y="1631204"/>
            <a:ext cx="10918061" cy="936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Security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18845" y="4682102"/>
            <a:ext cx="6414410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Diffi</a:t>
            </a: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culty of factoring large numbers</a:t>
            </a:r>
          </a:p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Larg</a:t>
            </a: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er key sizes → higher security</a:t>
            </a: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8845" y="3726416"/>
            <a:ext cx="10918061" cy="67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RSA security relies on: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518845" y="5951467"/>
            <a:ext cx="6414410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</a:p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Sm</a:t>
            </a: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all primes are used</a:t>
            </a:r>
          </a:p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Poor rand</a:t>
            </a: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om number generation</a:t>
            </a:r>
          </a:p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Proper implementation is essential</a:t>
            </a: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518845" y="5721597"/>
            <a:ext cx="2349252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b="true" sz="2899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Vulnerable if: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62230" y="2285963"/>
            <a:ext cx="7019659" cy="7416330"/>
            <a:chOff x="0" y="0"/>
            <a:chExt cx="1087529" cy="114898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87529" cy="1148984"/>
            </a:xfrm>
            <a:custGeom>
              <a:avLst/>
              <a:gdLst/>
              <a:ahLst/>
              <a:cxnLst/>
              <a:rect r="r" b="b" t="t" l="l"/>
              <a:pathLst>
                <a:path h="1148984" w="1087529">
                  <a:moveTo>
                    <a:pt x="25366" y="0"/>
                  </a:moveTo>
                  <a:lnTo>
                    <a:pt x="1062162" y="0"/>
                  </a:lnTo>
                  <a:cubicBezTo>
                    <a:pt x="1068890" y="0"/>
                    <a:pt x="1075342" y="2673"/>
                    <a:pt x="1080099" y="7430"/>
                  </a:cubicBezTo>
                  <a:cubicBezTo>
                    <a:pt x="1084856" y="12187"/>
                    <a:pt x="1087529" y="18639"/>
                    <a:pt x="1087529" y="25366"/>
                  </a:cubicBezTo>
                  <a:lnTo>
                    <a:pt x="1087529" y="1123617"/>
                  </a:lnTo>
                  <a:cubicBezTo>
                    <a:pt x="1087529" y="1130345"/>
                    <a:pt x="1084856" y="1136797"/>
                    <a:pt x="1080099" y="1141554"/>
                  </a:cubicBezTo>
                  <a:cubicBezTo>
                    <a:pt x="1075342" y="1146311"/>
                    <a:pt x="1068890" y="1148984"/>
                    <a:pt x="1062162" y="1148984"/>
                  </a:cubicBezTo>
                  <a:lnTo>
                    <a:pt x="25366" y="1148984"/>
                  </a:lnTo>
                  <a:cubicBezTo>
                    <a:pt x="18639" y="1148984"/>
                    <a:pt x="12187" y="1146311"/>
                    <a:pt x="7430" y="1141554"/>
                  </a:cubicBezTo>
                  <a:cubicBezTo>
                    <a:pt x="2673" y="1136797"/>
                    <a:pt x="0" y="1130345"/>
                    <a:pt x="0" y="1123617"/>
                  </a:cubicBezTo>
                  <a:lnTo>
                    <a:pt x="0" y="25366"/>
                  </a:lnTo>
                  <a:cubicBezTo>
                    <a:pt x="0" y="18639"/>
                    <a:pt x="2673" y="12187"/>
                    <a:pt x="7430" y="7430"/>
                  </a:cubicBezTo>
                  <a:cubicBezTo>
                    <a:pt x="12187" y="2673"/>
                    <a:pt x="18639" y="0"/>
                    <a:pt x="25366" y="0"/>
                  </a:cubicBezTo>
                  <a:close/>
                </a:path>
              </a:pathLst>
            </a:custGeom>
            <a:blipFill>
              <a:blip r:embed="rId3"/>
              <a:stretch>
                <a:fillRect l="-16031" t="0" r="-16031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true" flipV="false" rot="0">
            <a:off x="7059010" y="2459572"/>
            <a:ext cx="7315200" cy="2236253"/>
          </a:xfrm>
          <a:custGeom>
            <a:avLst/>
            <a:gdLst/>
            <a:ahLst/>
            <a:cxnLst/>
            <a:rect r="r" b="b" t="t" l="l"/>
            <a:pathLst>
              <a:path h="2236253" w="7315200">
                <a:moveTo>
                  <a:pt x="7315200" y="0"/>
                </a:moveTo>
                <a:lnTo>
                  <a:pt x="0" y="0"/>
                </a:lnTo>
                <a:lnTo>
                  <a:pt x="0" y="2236253"/>
                </a:lnTo>
                <a:lnTo>
                  <a:pt x="7315200" y="2236253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067276" y="7686877"/>
            <a:ext cx="3490153" cy="4030833"/>
          </a:xfrm>
          <a:custGeom>
            <a:avLst/>
            <a:gdLst/>
            <a:ahLst/>
            <a:cxnLst/>
            <a:rect r="r" b="b" t="t" l="l"/>
            <a:pathLst>
              <a:path h="4030833" w="3490153">
                <a:moveTo>
                  <a:pt x="0" y="0"/>
                </a:moveTo>
                <a:lnTo>
                  <a:pt x="3490153" y="0"/>
                </a:lnTo>
                <a:lnTo>
                  <a:pt x="3490153" y="4030832"/>
                </a:lnTo>
                <a:lnTo>
                  <a:pt x="0" y="40308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938231" y="5076825"/>
            <a:ext cx="10727255" cy="2384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064"/>
              </a:lnSpc>
            </a:pPr>
            <a:r>
              <a:rPr lang="en-US" sz="15251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671870"/>
            <a:ext cx="8644866" cy="6119716"/>
          </a:xfrm>
          <a:custGeom>
            <a:avLst/>
            <a:gdLst/>
            <a:ahLst/>
            <a:cxnLst/>
            <a:rect r="r" b="b" t="t" l="l"/>
            <a:pathLst>
              <a:path h="6119716" w="8644866">
                <a:moveTo>
                  <a:pt x="0" y="0"/>
                </a:moveTo>
                <a:lnTo>
                  <a:pt x="8644866" y="0"/>
                </a:lnTo>
                <a:lnTo>
                  <a:pt x="8644866" y="6119716"/>
                </a:lnTo>
                <a:lnTo>
                  <a:pt x="0" y="61197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092" t="0" r="-3092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63891" y="5791200"/>
            <a:ext cx="10918061" cy="1384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Why Asymmetric Encryption?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296812" y="1182783"/>
            <a:ext cx="10918061" cy="936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Introduction to RSA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63891" y="3570406"/>
            <a:ext cx="6414410" cy="244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Riv</a:t>
            </a: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est–Shamir–Adleman (RSA) is a foundational public-key cryptosystem for secure data transmission.</a:t>
            </a:r>
          </a:p>
          <a:p>
            <a:pPr algn="just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It remains one of the most widely used asymmetric algorithms in modern secure communications.</a:t>
            </a:r>
          </a:p>
          <a:p>
            <a:pPr algn="just">
              <a:lnSpc>
                <a:spcPts val="27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663891" y="2595670"/>
            <a:ext cx="10918061" cy="67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What is RSA?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63891" y="6699261"/>
            <a:ext cx="6414410" cy="209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Uses a key pair: </a:t>
            </a: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 public key for encryption and a private key for decryption.</a:t>
            </a:r>
          </a:p>
          <a:p>
            <a:pPr algn="just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Solves the </a:t>
            </a:r>
            <a:r>
              <a:rPr lang="en-US" b="true" sz="1999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key exchange problem</a:t>
            </a: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by allowing secure communication without sharing a secret key beforehand.</a:t>
            </a:r>
          </a:p>
          <a:p>
            <a:pPr algn="just">
              <a:lnSpc>
                <a:spcPts val="2799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735318" y="3116393"/>
            <a:ext cx="2816536" cy="376437"/>
            <a:chOff x="0" y="0"/>
            <a:chExt cx="741804" cy="991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1804" cy="99144"/>
            </a:xfrm>
            <a:custGeom>
              <a:avLst/>
              <a:gdLst/>
              <a:ahLst/>
              <a:cxnLst/>
              <a:rect r="r" b="b" t="t" l="l"/>
              <a:pathLst>
                <a:path h="99144" w="741804">
                  <a:moveTo>
                    <a:pt x="49572" y="0"/>
                  </a:moveTo>
                  <a:lnTo>
                    <a:pt x="692232" y="0"/>
                  </a:lnTo>
                  <a:cubicBezTo>
                    <a:pt x="719610" y="0"/>
                    <a:pt x="741804" y="22194"/>
                    <a:pt x="741804" y="49572"/>
                  </a:cubicBezTo>
                  <a:lnTo>
                    <a:pt x="741804" y="49572"/>
                  </a:lnTo>
                  <a:cubicBezTo>
                    <a:pt x="741804" y="62719"/>
                    <a:pt x="736581" y="75328"/>
                    <a:pt x="727284" y="84625"/>
                  </a:cubicBezTo>
                  <a:cubicBezTo>
                    <a:pt x="717988" y="93921"/>
                    <a:pt x="705379" y="99144"/>
                    <a:pt x="692232" y="99144"/>
                  </a:cubicBezTo>
                  <a:lnTo>
                    <a:pt x="49572" y="99144"/>
                  </a:lnTo>
                  <a:cubicBezTo>
                    <a:pt x="22194" y="99144"/>
                    <a:pt x="0" y="76950"/>
                    <a:pt x="0" y="49572"/>
                  </a:cubicBezTo>
                  <a:lnTo>
                    <a:pt x="0" y="49572"/>
                  </a:lnTo>
                  <a:cubicBezTo>
                    <a:pt x="0" y="22194"/>
                    <a:pt x="22194" y="0"/>
                    <a:pt x="49572" y="0"/>
                  </a:cubicBezTo>
                  <a:close/>
                </a:path>
              </a:pathLst>
            </a:custGeom>
            <a:solidFill>
              <a:srgbClr val="7A7D8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741804" cy="137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738548" y="3089178"/>
            <a:ext cx="3388036" cy="403651"/>
            <a:chOff x="0" y="0"/>
            <a:chExt cx="892322" cy="10631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92322" cy="106311"/>
            </a:xfrm>
            <a:custGeom>
              <a:avLst/>
              <a:gdLst/>
              <a:ahLst/>
              <a:cxnLst/>
              <a:rect r="r" b="b" t="t" l="l"/>
              <a:pathLst>
                <a:path h="106311" w="892322">
                  <a:moveTo>
                    <a:pt x="53156" y="0"/>
                  </a:moveTo>
                  <a:lnTo>
                    <a:pt x="839167" y="0"/>
                  </a:lnTo>
                  <a:cubicBezTo>
                    <a:pt x="853264" y="0"/>
                    <a:pt x="866785" y="5600"/>
                    <a:pt x="876753" y="15569"/>
                  </a:cubicBezTo>
                  <a:cubicBezTo>
                    <a:pt x="886722" y="25538"/>
                    <a:pt x="892322" y="39058"/>
                    <a:pt x="892322" y="53156"/>
                  </a:cubicBezTo>
                  <a:lnTo>
                    <a:pt x="892322" y="53156"/>
                  </a:lnTo>
                  <a:cubicBezTo>
                    <a:pt x="892322" y="67253"/>
                    <a:pt x="886722" y="80774"/>
                    <a:pt x="876753" y="90742"/>
                  </a:cubicBezTo>
                  <a:cubicBezTo>
                    <a:pt x="866785" y="100711"/>
                    <a:pt x="853264" y="106311"/>
                    <a:pt x="839167" y="106311"/>
                  </a:cubicBezTo>
                  <a:lnTo>
                    <a:pt x="53156" y="106311"/>
                  </a:lnTo>
                  <a:cubicBezTo>
                    <a:pt x="39058" y="106311"/>
                    <a:pt x="25538" y="100711"/>
                    <a:pt x="15569" y="90742"/>
                  </a:cubicBezTo>
                  <a:cubicBezTo>
                    <a:pt x="5600" y="80774"/>
                    <a:pt x="0" y="67253"/>
                    <a:pt x="0" y="53156"/>
                  </a:cubicBezTo>
                  <a:lnTo>
                    <a:pt x="0" y="53156"/>
                  </a:lnTo>
                  <a:cubicBezTo>
                    <a:pt x="0" y="39058"/>
                    <a:pt x="5600" y="25538"/>
                    <a:pt x="15569" y="15569"/>
                  </a:cubicBezTo>
                  <a:cubicBezTo>
                    <a:pt x="25538" y="5600"/>
                    <a:pt x="39058" y="0"/>
                    <a:pt x="53156" y="0"/>
                  </a:cubicBezTo>
                  <a:close/>
                </a:path>
              </a:pathLst>
            </a:custGeom>
            <a:solidFill>
              <a:srgbClr val="7A7D8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92322" cy="1444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556582" y="3116393"/>
            <a:ext cx="3507985" cy="376437"/>
            <a:chOff x="0" y="0"/>
            <a:chExt cx="923914" cy="9914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23914" cy="99144"/>
            </a:xfrm>
            <a:custGeom>
              <a:avLst/>
              <a:gdLst/>
              <a:ahLst/>
              <a:cxnLst/>
              <a:rect r="r" b="b" t="t" l="l"/>
              <a:pathLst>
                <a:path h="99144" w="923914">
                  <a:moveTo>
                    <a:pt x="49572" y="0"/>
                  </a:moveTo>
                  <a:lnTo>
                    <a:pt x="874342" y="0"/>
                  </a:lnTo>
                  <a:cubicBezTo>
                    <a:pt x="901720" y="0"/>
                    <a:pt x="923914" y="22194"/>
                    <a:pt x="923914" y="49572"/>
                  </a:cubicBezTo>
                  <a:lnTo>
                    <a:pt x="923914" y="49572"/>
                  </a:lnTo>
                  <a:cubicBezTo>
                    <a:pt x="923914" y="62719"/>
                    <a:pt x="918691" y="75328"/>
                    <a:pt x="909395" y="84625"/>
                  </a:cubicBezTo>
                  <a:cubicBezTo>
                    <a:pt x="900098" y="93921"/>
                    <a:pt x="887489" y="99144"/>
                    <a:pt x="874342" y="99144"/>
                  </a:cubicBezTo>
                  <a:lnTo>
                    <a:pt x="49572" y="99144"/>
                  </a:lnTo>
                  <a:cubicBezTo>
                    <a:pt x="22194" y="99144"/>
                    <a:pt x="0" y="76950"/>
                    <a:pt x="0" y="49572"/>
                  </a:cubicBezTo>
                  <a:lnTo>
                    <a:pt x="0" y="49572"/>
                  </a:lnTo>
                  <a:cubicBezTo>
                    <a:pt x="0" y="22194"/>
                    <a:pt x="22194" y="0"/>
                    <a:pt x="49572" y="0"/>
                  </a:cubicBezTo>
                  <a:close/>
                </a:path>
              </a:pathLst>
            </a:custGeom>
            <a:solidFill>
              <a:srgbClr val="7A7D8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923914" cy="137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502081" y="2359359"/>
            <a:ext cx="3490153" cy="4030833"/>
          </a:xfrm>
          <a:custGeom>
            <a:avLst/>
            <a:gdLst/>
            <a:ahLst/>
            <a:cxnLst/>
            <a:rect r="r" b="b" t="t" l="l"/>
            <a:pathLst>
              <a:path h="4030833" w="3490153">
                <a:moveTo>
                  <a:pt x="0" y="0"/>
                </a:moveTo>
                <a:lnTo>
                  <a:pt x="3490154" y="0"/>
                </a:lnTo>
                <a:lnTo>
                  <a:pt x="3490154" y="4030833"/>
                </a:lnTo>
                <a:lnTo>
                  <a:pt x="0" y="4030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937211" y="5838608"/>
            <a:ext cx="8413579" cy="3947111"/>
          </a:xfrm>
          <a:custGeom>
            <a:avLst/>
            <a:gdLst/>
            <a:ahLst/>
            <a:cxnLst/>
            <a:rect r="r" b="b" t="t" l="l"/>
            <a:pathLst>
              <a:path h="3947111" w="8413579">
                <a:moveTo>
                  <a:pt x="0" y="0"/>
                </a:moveTo>
                <a:lnTo>
                  <a:pt x="8413578" y="0"/>
                </a:lnTo>
                <a:lnTo>
                  <a:pt x="8413578" y="3947112"/>
                </a:lnTo>
                <a:lnTo>
                  <a:pt x="0" y="39471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997171" y="1228625"/>
            <a:ext cx="13866665" cy="860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74"/>
              </a:lnSpc>
            </a:pPr>
            <a:r>
              <a:rPr lang="en-US" sz="549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Core Concepts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999572" y="3856542"/>
            <a:ext cx="4288027" cy="138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Ma</a:t>
            </a: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thematically linked keys where data encrypted with the public key can only be decrypted by the corresponding private key.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13062" y="3133478"/>
            <a:ext cx="2461048" cy="68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b="true">
                <a:solidFill>
                  <a:srgbClr val="FFFFFF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Key Pair</a:t>
            </a:r>
          </a:p>
          <a:p>
            <a:pPr algn="ctr">
              <a:lnSpc>
                <a:spcPts val="279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916292" y="3133478"/>
            <a:ext cx="2947957" cy="68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b="true">
                <a:solidFill>
                  <a:srgbClr val="FFFFFF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Process Flow</a:t>
            </a:r>
          </a:p>
          <a:p>
            <a:pPr algn="ctr">
              <a:lnSpc>
                <a:spcPts val="2799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2528007" y="3133478"/>
            <a:ext cx="3620912" cy="68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b="true">
                <a:solidFill>
                  <a:srgbClr val="FFFFFF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Public-Key Cryptography</a:t>
            </a:r>
          </a:p>
          <a:p>
            <a:pPr algn="ctr">
              <a:lnSpc>
                <a:spcPts val="2799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002803" y="3856542"/>
            <a:ext cx="4288027" cy="103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</a:t>
            </a: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laintext → Encryption (Public Key) → Ciphertext → Decryption (Private Key) → Plaintext.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194450" y="3856542"/>
            <a:ext cx="4288027" cy="138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A</a:t>
            </a:r>
            <a:r>
              <a:rPr lang="en-US" sz="19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 system using pairs of keys: public keys for encryption (widely shared) and private keys for decryption (kept secret).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871096" y="2036864"/>
            <a:ext cx="10918061" cy="936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Why RSA is important?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18845" y="4682102"/>
            <a:ext cx="6414410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SSL/TLS</a:t>
            </a:r>
          </a:p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Secure email (PGP)</a:t>
            </a:r>
          </a:p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Digital signatures</a:t>
            </a:r>
          </a:p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Secure authentication</a:t>
            </a: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518845" y="3726416"/>
            <a:ext cx="10918061" cy="67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000000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Used in: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518845" y="6393427"/>
            <a:ext cx="6414410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Based on the diff</a:t>
            </a: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iculty of prime factorization</a:t>
            </a:r>
          </a:p>
          <a:p>
            <a:pPr algn="just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Century Gothic Paneuropean"/>
                <a:ea typeface="Century Gothic Paneuropean"/>
                <a:cs typeface="Century Gothic Paneuropean"/>
                <a:sym typeface="Century Gothic Paneuropean"/>
              </a:rPr>
              <a:t>Provides strong security when large key sizes are used</a:t>
            </a: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43000" y="3790775"/>
            <a:ext cx="4557712" cy="610791"/>
            <a:chOff x="0" y="0"/>
            <a:chExt cx="6076950" cy="8143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076950" cy="814324"/>
            </a:xfrm>
            <a:custGeom>
              <a:avLst/>
              <a:gdLst/>
              <a:ahLst/>
              <a:cxnLst/>
              <a:rect r="r" b="b" t="t" l="l"/>
              <a:pathLst>
                <a:path h="814324" w="6076950">
                  <a:moveTo>
                    <a:pt x="0" y="0"/>
                  </a:moveTo>
                  <a:lnTo>
                    <a:pt x="6076950" y="0"/>
                  </a:lnTo>
                  <a:lnTo>
                    <a:pt x="6076950" y="814324"/>
                  </a:lnTo>
                  <a:lnTo>
                    <a:pt x="0" y="814324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1143000" y="3790775"/>
            <a:ext cx="57150" cy="610791"/>
            <a:chOff x="0" y="0"/>
            <a:chExt cx="76200" cy="81438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6200" cy="814324"/>
            </a:xfrm>
            <a:custGeom>
              <a:avLst/>
              <a:gdLst/>
              <a:ahLst/>
              <a:cxnLst/>
              <a:rect r="r" b="b" t="t" l="l"/>
              <a:pathLst>
                <a:path h="814324" w="76200">
                  <a:moveTo>
                    <a:pt x="0" y="0"/>
                  </a:moveTo>
                  <a:lnTo>
                    <a:pt x="76200" y="0"/>
                  </a:lnTo>
                  <a:lnTo>
                    <a:pt x="76200" y="814324"/>
                  </a:lnTo>
                  <a:lnTo>
                    <a:pt x="0" y="814324"/>
                  </a:lnTo>
                  <a:close/>
                </a:path>
              </a:pathLst>
            </a:custGeom>
            <a:solidFill>
              <a:srgbClr val="64FF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143000" y="6100762"/>
            <a:ext cx="4557712" cy="610791"/>
            <a:chOff x="0" y="0"/>
            <a:chExt cx="6076950" cy="8143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076950" cy="814324"/>
            </a:xfrm>
            <a:custGeom>
              <a:avLst/>
              <a:gdLst/>
              <a:ahLst/>
              <a:cxnLst/>
              <a:rect r="r" b="b" t="t" l="l"/>
              <a:pathLst>
                <a:path h="814324" w="6076950">
                  <a:moveTo>
                    <a:pt x="0" y="0"/>
                  </a:moveTo>
                  <a:lnTo>
                    <a:pt x="6076950" y="0"/>
                  </a:lnTo>
                  <a:lnTo>
                    <a:pt x="6076950" y="814324"/>
                  </a:lnTo>
                  <a:lnTo>
                    <a:pt x="0" y="814324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143000" y="6100762"/>
            <a:ext cx="57150" cy="610791"/>
            <a:chOff x="0" y="0"/>
            <a:chExt cx="76200" cy="81438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6200" cy="814324"/>
            </a:xfrm>
            <a:custGeom>
              <a:avLst/>
              <a:gdLst/>
              <a:ahLst/>
              <a:cxnLst/>
              <a:rect r="r" b="b" t="t" l="l"/>
              <a:pathLst>
                <a:path h="814324" w="76200">
                  <a:moveTo>
                    <a:pt x="0" y="0"/>
                  </a:moveTo>
                  <a:lnTo>
                    <a:pt x="76200" y="0"/>
                  </a:lnTo>
                  <a:lnTo>
                    <a:pt x="76200" y="814324"/>
                  </a:lnTo>
                  <a:lnTo>
                    <a:pt x="0" y="814324"/>
                  </a:lnTo>
                  <a:close/>
                </a:path>
              </a:pathLst>
            </a:custGeom>
            <a:solidFill>
              <a:srgbClr val="64FFD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143000" y="8350880"/>
            <a:ext cx="4557712" cy="610791"/>
            <a:chOff x="0" y="0"/>
            <a:chExt cx="6076950" cy="81438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076950" cy="814324"/>
            </a:xfrm>
            <a:custGeom>
              <a:avLst/>
              <a:gdLst/>
              <a:ahLst/>
              <a:cxnLst/>
              <a:rect r="r" b="b" t="t" l="l"/>
              <a:pathLst>
                <a:path h="814324" w="6076950">
                  <a:moveTo>
                    <a:pt x="0" y="0"/>
                  </a:moveTo>
                  <a:lnTo>
                    <a:pt x="6076950" y="0"/>
                  </a:lnTo>
                  <a:lnTo>
                    <a:pt x="6076950" y="814324"/>
                  </a:lnTo>
                  <a:lnTo>
                    <a:pt x="0" y="814324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1143000" y="8350880"/>
            <a:ext cx="57150" cy="610791"/>
            <a:chOff x="0" y="0"/>
            <a:chExt cx="76200" cy="81438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6200" cy="814324"/>
            </a:xfrm>
            <a:custGeom>
              <a:avLst/>
              <a:gdLst/>
              <a:ahLst/>
              <a:cxnLst/>
              <a:rect r="r" b="b" t="t" l="l"/>
              <a:pathLst>
                <a:path h="814324" w="76200">
                  <a:moveTo>
                    <a:pt x="0" y="0"/>
                  </a:moveTo>
                  <a:lnTo>
                    <a:pt x="76200" y="0"/>
                  </a:lnTo>
                  <a:lnTo>
                    <a:pt x="76200" y="814324"/>
                  </a:lnTo>
                  <a:lnTo>
                    <a:pt x="0" y="814324"/>
                  </a:lnTo>
                  <a:close/>
                </a:path>
              </a:pathLst>
            </a:custGeom>
            <a:solidFill>
              <a:srgbClr val="64FFD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9782175" y="3012470"/>
            <a:ext cx="7319092" cy="5601476"/>
          </a:xfrm>
          <a:custGeom>
            <a:avLst/>
            <a:gdLst/>
            <a:ahLst/>
            <a:cxnLst/>
            <a:rect r="r" b="b" t="t" l="l"/>
            <a:pathLst>
              <a:path h="5601476" w="7319092">
                <a:moveTo>
                  <a:pt x="0" y="0"/>
                </a:moveTo>
                <a:lnTo>
                  <a:pt x="7319092" y="0"/>
                </a:lnTo>
                <a:lnTo>
                  <a:pt x="7319092" y="5601476"/>
                </a:lnTo>
                <a:lnTo>
                  <a:pt x="0" y="56014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857250" y="551519"/>
            <a:ext cx="14206311" cy="2375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4"/>
              </a:lnSpc>
            </a:pPr>
            <a:r>
              <a:rPr lang="en-US" b="true" sz="5503" spc="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Mathematical Foundations: Key Generation </a:t>
            </a:r>
          </a:p>
          <a:p>
            <a:pPr algn="l">
              <a:lnSpc>
                <a:spcPts val="9276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143000" y="1945017"/>
            <a:ext cx="8572500" cy="578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8"/>
              </a:lnSpc>
            </a:pPr>
            <a:r>
              <a:rPr lang="en-US" b="true" sz="3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1. Prime Number Selection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43000" y="2538237"/>
            <a:ext cx="8572500" cy="834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2"/>
              </a:lnSpc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Choose two distinct large prime numbers </a:t>
            </a:r>
            <a:r>
              <a:rPr lang="en-US" b="true" sz="20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</a:t>
            </a: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and </a:t>
            </a:r>
            <a:r>
              <a:rPr lang="en-US" b="true" sz="2075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q</a:t>
            </a: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. Security depends on the difficulty of factoring their product.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0511" y="3809187"/>
            <a:ext cx="4430201" cy="44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2537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Miller-Rabin Primality Test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43000" y="4630166"/>
            <a:ext cx="8572500" cy="578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8"/>
              </a:lnSpc>
            </a:pPr>
            <a:r>
              <a:rPr lang="en-US" b="true" sz="3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2. Compute the Modulus (n)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43000" y="5257072"/>
            <a:ext cx="8572500" cy="424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2"/>
              </a:lnSpc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product of the two primes forms the modulus for both keys.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70511" y="6119174"/>
            <a:ext cx="4430201" cy="44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2537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n = p × q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43000" y="6930628"/>
            <a:ext cx="8572500" cy="605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76"/>
              </a:lnSpc>
            </a:pPr>
            <a:r>
              <a:rPr lang="en-US" b="true" sz="31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3. Euler's Totient Function φ(n)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43000" y="7583390"/>
            <a:ext cx="8572500" cy="424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2"/>
              </a:lnSpc>
            </a:pPr>
            <a:r>
              <a:rPr lang="en-US" sz="207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Calculate the number of positive integers less than n that are coprime to 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70511" y="8369292"/>
            <a:ext cx="4430201" cy="44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2537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φ(n) = (p - 1)(q - 1)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7250" y="551519"/>
            <a:ext cx="15199161" cy="1203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6"/>
              </a:lnSpc>
            </a:pPr>
            <a:r>
              <a:rPr lang="en-US" b="true" sz="5503" spc="6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Mathematical Foundations: Key Generation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7250" y="2218320"/>
            <a:ext cx="8572500" cy="573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30"/>
              </a:lnSpc>
            </a:pPr>
            <a:r>
              <a:rPr lang="en-US" sz="308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4. Public Exponent (e)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57250" y="3093244"/>
            <a:ext cx="8572500" cy="960834"/>
            <a:chOff x="0" y="0"/>
            <a:chExt cx="11430000" cy="12811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430000" cy="1281049"/>
            </a:xfrm>
            <a:custGeom>
              <a:avLst/>
              <a:gdLst/>
              <a:ahLst/>
              <a:cxnLst/>
              <a:rect r="r" b="b" t="t" l="l"/>
              <a:pathLst>
                <a:path h="1281049" w="11430000">
                  <a:moveTo>
                    <a:pt x="0" y="0"/>
                  </a:moveTo>
                  <a:lnTo>
                    <a:pt x="11430000" y="0"/>
                  </a:lnTo>
                  <a:lnTo>
                    <a:pt x="11430000" y="1281049"/>
                  </a:lnTo>
                  <a:lnTo>
                    <a:pt x="0" y="1281049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857250" y="3093244"/>
            <a:ext cx="57150" cy="960834"/>
            <a:chOff x="0" y="0"/>
            <a:chExt cx="76200" cy="128111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6200" cy="1281049"/>
            </a:xfrm>
            <a:custGeom>
              <a:avLst/>
              <a:gdLst/>
              <a:ahLst/>
              <a:cxnLst/>
              <a:rect r="r" b="b" t="t" l="l"/>
              <a:pathLst>
                <a:path h="1281049" w="76200">
                  <a:moveTo>
                    <a:pt x="0" y="0"/>
                  </a:moveTo>
                  <a:lnTo>
                    <a:pt x="76200" y="0"/>
                  </a:lnTo>
                  <a:lnTo>
                    <a:pt x="76200" y="1281049"/>
                  </a:lnTo>
                  <a:lnTo>
                    <a:pt x="0" y="1281049"/>
                  </a:lnTo>
                  <a:close/>
                </a:path>
              </a:pathLst>
            </a:custGeom>
            <a:solidFill>
              <a:srgbClr val="64FFD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1143000" y="3302794"/>
            <a:ext cx="8001000" cy="465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100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1 &lt; e &lt; φ(n) AND gcd(e, φ(n)) = 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7250" y="4291384"/>
            <a:ext cx="8572500" cy="883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1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Choose an integer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</a:t>
            </a: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that is coprime to φ(n). Common choices include 3, 17, or 65537 for computational efficiency.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7250" y="5337162"/>
            <a:ext cx="8572500" cy="573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30"/>
              </a:lnSpc>
            </a:pPr>
            <a:r>
              <a:rPr lang="en-US" b="true" sz="308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5. Private Exponent (d)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57250" y="6052728"/>
            <a:ext cx="8572500" cy="985838"/>
            <a:chOff x="0" y="0"/>
            <a:chExt cx="11430000" cy="13144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430000" cy="1314450"/>
            </a:xfrm>
            <a:custGeom>
              <a:avLst/>
              <a:gdLst/>
              <a:ahLst/>
              <a:cxnLst/>
              <a:rect r="r" b="b" t="t" l="l"/>
              <a:pathLst>
                <a:path h="1314450" w="11430000">
                  <a:moveTo>
                    <a:pt x="0" y="0"/>
                  </a:moveTo>
                  <a:lnTo>
                    <a:pt x="11430000" y="0"/>
                  </a:lnTo>
                  <a:lnTo>
                    <a:pt x="11430000" y="1314450"/>
                  </a:lnTo>
                  <a:lnTo>
                    <a:pt x="0" y="1314450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857250" y="6052728"/>
            <a:ext cx="57150" cy="985838"/>
            <a:chOff x="0" y="0"/>
            <a:chExt cx="76200" cy="13144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6200" cy="1314450"/>
            </a:xfrm>
            <a:custGeom>
              <a:avLst/>
              <a:gdLst/>
              <a:ahLst/>
              <a:cxnLst/>
              <a:rect r="r" b="b" t="t" l="l"/>
              <a:pathLst>
                <a:path h="1314450" w="76200">
                  <a:moveTo>
                    <a:pt x="0" y="0"/>
                  </a:moveTo>
                  <a:lnTo>
                    <a:pt x="76200" y="0"/>
                  </a:lnTo>
                  <a:lnTo>
                    <a:pt x="76200" y="1314450"/>
                  </a:lnTo>
                  <a:lnTo>
                    <a:pt x="0" y="1314450"/>
                  </a:lnTo>
                  <a:close/>
                </a:path>
              </a:pathLst>
            </a:custGeom>
            <a:solidFill>
              <a:srgbClr val="64FFD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1143000" y="6334088"/>
            <a:ext cx="8001000" cy="490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100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d ≡ e⁻¹ (mod φ(n))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57250" y="7190965"/>
            <a:ext cx="8572500" cy="883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1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Calculate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</a:t>
            </a: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as the modular multiplicative inverse of e modulo φ(n). This ensures that (d × e) mod φ(n) = 1.</a:t>
            </a:r>
          </a:p>
        </p:txBody>
      </p:sp>
      <p:sp>
        <p:nvSpPr>
          <p:cNvPr name="Freeform 18" id="18" descr="preencoded.png"/>
          <p:cNvSpPr/>
          <p:nvPr/>
        </p:nvSpPr>
        <p:spPr>
          <a:xfrm flipH="false" flipV="false" rot="0">
            <a:off x="10629900" y="3007519"/>
            <a:ext cx="6457950" cy="4314825"/>
          </a:xfrm>
          <a:custGeom>
            <a:avLst/>
            <a:gdLst/>
            <a:ahLst/>
            <a:cxnLst/>
            <a:rect r="r" b="b" t="t" l="l"/>
            <a:pathLst>
              <a:path h="4314825" w="6457950">
                <a:moveTo>
                  <a:pt x="0" y="0"/>
                </a:moveTo>
                <a:lnTo>
                  <a:pt x="6457950" y="0"/>
                </a:lnTo>
                <a:lnTo>
                  <a:pt x="6457950" y="4314825"/>
                </a:lnTo>
                <a:lnTo>
                  <a:pt x="0" y="4314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65" r="0" b="-165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9977818" y="7741825"/>
            <a:ext cx="7762113" cy="1929241"/>
            <a:chOff x="0" y="0"/>
            <a:chExt cx="10349484" cy="257232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192" y="12192"/>
              <a:ext cx="10325100" cy="2548001"/>
            </a:xfrm>
            <a:custGeom>
              <a:avLst/>
              <a:gdLst/>
              <a:ahLst/>
              <a:cxnLst/>
              <a:rect r="r" b="b" t="t" l="l"/>
              <a:pathLst>
                <a:path h="2548001" w="10325100">
                  <a:moveTo>
                    <a:pt x="0" y="0"/>
                  </a:moveTo>
                  <a:lnTo>
                    <a:pt x="10325100" y="0"/>
                  </a:lnTo>
                  <a:lnTo>
                    <a:pt x="10325100" y="2548001"/>
                  </a:lnTo>
                  <a:lnTo>
                    <a:pt x="0" y="2548001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349484" cy="2572385"/>
            </a:xfrm>
            <a:custGeom>
              <a:avLst/>
              <a:gdLst/>
              <a:ahLst/>
              <a:cxnLst/>
              <a:rect r="r" b="b" t="t" l="l"/>
              <a:pathLst>
                <a:path h="2572385" w="10349484">
                  <a:moveTo>
                    <a:pt x="12192" y="0"/>
                  </a:moveTo>
                  <a:lnTo>
                    <a:pt x="10337292" y="0"/>
                  </a:lnTo>
                  <a:cubicBezTo>
                    <a:pt x="10344023" y="0"/>
                    <a:pt x="10349484" y="5461"/>
                    <a:pt x="10349484" y="12192"/>
                  </a:cubicBezTo>
                  <a:lnTo>
                    <a:pt x="10349484" y="2560193"/>
                  </a:lnTo>
                  <a:cubicBezTo>
                    <a:pt x="10349484" y="2566924"/>
                    <a:pt x="10344023" y="2572385"/>
                    <a:pt x="10337292" y="2572385"/>
                  </a:cubicBezTo>
                  <a:lnTo>
                    <a:pt x="12192" y="2572385"/>
                  </a:lnTo>
                  <a:cubicBezTo>
                    <a:pt x="5461" y="2572385"/>
                    <a:pt x="0" y="2566924"/>
                    <a:pt x="0" y="2560193"/>
                  </a:cubicBezTo>
                  <a:lnTo>
                    <a:pt x="0" y="12192"/>
                  </a:lnTo>
                  <a:cubicBezTo>
                    <a:pt x="0" y="5461"/>
                    <a:pt x="5461" y="0"/>
                    <a:pt x="12192" y="0"/>
                  </a:cubicBezTo>
                  <a:moveTo>
                    <a:pt x="12192" y="24384"/>
                  </a:moveTo>
                  <a:lnTo>
                    <a:pt x="12192" y="12192"/>
                  </a:lnTo>
                  <a:lnTo>
                    <a:pt x="24384" y="12192"/>
                  </a:lnTo>
                  <a:lnTo>
                    <a:pt x="24384" y="2560193"/>
                  </a:lnTo>
                  <a:lnTo>
                    <a:pt x="12192" y="2560193"/>
                  </a:lnTo>
                  <a:lnTo>
                    <a:pt x="12192" y="2548001"/>
                  </a:lnTo>
                  <a:lnTo>
                    <a:pt x="10337292" y="2548001"/>
                  </a:lnTo>
                  <a:lnTo>
                    <a:pt x="10337292" y="2560193"/>
                  </a:lnTo>
                  <a:lnTo>
                    <a:pt x="10325100" y="2560193"/>
                  </a:lnTo>
                  <a:lnTo>
                    <a:pt x="10325100" y="12192"/>
                  </a:lnTo>
                  <a:lnTo>
                    <a:pt x="10337292" y="12192"/>
                  </a:lnTo>
                  <a:lnTo>
                    <a:pt x="10337292" y="24384"/>
                  </a:lnTo>
                  <a:lnTo>
                    <a:pt x="12192" y="24384"/>
                  </a:lnTo>
                  <a:close/>
                </a:path>
              </a:pathLst>
            </a:custGeom>
            <a:solidFill>
              <a:srgbClr val="00B4D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2" id="22"/>
          <p:cNvSpPr txBox="true"/>
          <p:nvPr/>
        </p:nvSpPr>
        <p:spPr>
          <a:xfrm rot="0">
            <a:off x="10287000" y="7950994"/>
            <a:ext cx="7143750" cy="553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9"/>
              </a:lnSpc>
            </a:pPr>
            <a:r>
              <a:rPr lang="en-US" sz="2386" b="true">
                <a:solidFill>
                  <a:srgbClr val="00B4D8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Resulting Key Pair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0" y="8580834"/>
            <a:ext cx="7143750" cy="416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1770" b="true">
                <a:solidFill>
                  <a:srgbClr val="00B4D8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Public Key:</a:t>
            </a:r>
            <a:r>
              <a:rPr lang="en-US" sz="1770">
                <a:solidFill>
                  <a:srgbClr val="CCD6F6"/>
                </a:solidFill>
                <a:latin typeface="Calibri (MS)"/>
                <a:ea typeface="Calibri (MS)"/>
                <a:cs typeface="Calibri (MS)"/>
                <a:sym typeface="Calibri (MS)"/>
              </a:rPr>
              <a:t> (e, n)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0" y="9073753"/>
            <a:ext cx="7143750" cy="416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1770" b="true">
                <a:solidFill>
                  <a:srgbClr val="00B4D8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Private Key:</a:t>
            </a:r>
            <a:r>
              <a:rPr lang="en-US" sz="1770">
                <a:solidFill>
                  <a:srgbClr val="CCD6F6"/>
                </a:solidFill>
                <a:latin typeface="Calibri (MS)"/>
                <a:ea typeface="Calibri (MS)"/>
                <a:cs typeface="Calibri (MS)"/>
                <a:sym typeface="Calibri (MS)"/>
              </a:rPr>
              <a:t> (d, n)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022579" y="1024846"/>
            <a:ext cx="18288000" cy="1016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4"/>
              </a:lnSpc>
            </a:pPr>
            <a:r>
              <a:rPr lang="en-US" b="true" sz="5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Mathematical Foundations - Encryption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743075" y="2661381"/>
            <a:ext cx="6036309" cy="1392363"/>
            <a:chOff x="0" y="0"/>
            <a:chExt cx="11454384" cy="264212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2192" y="12192"/>
              <a:ext cx="11430000" cy="2617724"/>
            </a:xfrm>
            <a:custGeom>
              <a:avLst/>
              <a:gdLst/>
              <a:ahLst/>
              <a:cxnLst/>
              <a:rect r="r" b="b" t="t" l="l"/>
              <a:pathLst>
                <a:path h="2617724" w="11430000">
                  <a:moveTo>
                    <a:pt x="0" y="0"/>
                  </a:moveTo>
                  <a:lnTo>
                    <a:pt x="11430000" y="0"/>
                  </a:lnTo>
                  <a:lnTo>
                    <a:pt x="11430000" y="2617724"/>
                  </a:lnTo>
                  <a:lnTo>
                    <a:pt x="0" y="2617724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454384" cy="2642108"/>
            </a:xfrm>
            <a:custGeom>
              <a:avLst/>
              <a:gdLst/>
              <a:ahLst/>
              <a:cxnLst/>
              <a:rect r="r" b="b" t="t" l="l"/>
              <a:pathLst>
                <a:path h="2642108" w="11454384">
                  <a:moveTo>
                    <a:pt x="12192" y="0"/>
                  </a:moveTo>
                  <a:lnTo>
                    <a:pt x="11442192" y="0"/>
                  </a:lnTo>
                  <a:cubicBezTo>
                    <a:pt x="11448923" y="0"/>
                    <a:pt x="11454384" y="5461"/>
                    <a:pt x="11454384" y="12192"/>
                  </a:cubicBezTo>
                  <a:lnTo>
                    <a:pt x="11454384" y="2629916"/>
                  </a:lnTo>
                  <a:cubicBezTo>
                    <a:pt x="11454384" y="2636647"/>
                    <a:pt x="11448923" y="2642108"/>
                    <a:pt x="11442192" y="2642108"/>
                  </a:cubicBezTo>
                  <a:lnTo>
                    <a:pt x="12192" y="2642108"/>
                  </a:lnTo>
                  <a:cubicBezTo>
                    <a:pt x="5461" y="2642108"/>
                    <a:pt x="0" y="2636647"/>
                    <a:pt x="0" y="2629916"/>
                  </a:cubicBezTo>
                  <a:lnTo>
                    <a:pt x="0" y="12192"/>
                  </a:lnTo>
                  <a:cubicBezTo>
                    <a:pt x="0" y="5461"/>
                    <a:pt x="5461" y="0"/>
                    <a:pt x="12192" y="0"/>
                  </a:cubicBezTo>
                  <a:moveTo>
                    <a:pt x="12192" y="24384"/>
                  </a:moveTo>
                  <a:lnTo>
                    <a:pt x="12192" y="12192"/>
                  </a:lnTo>
                  <a:lnTo>
                    <a:pt x="24384" y="12192"/>
                  </a:lnTo>
                  <a:lnTo>
                    <a:pt x="24384" y="2629916"/>
                  </a:lnTo>
                  <a:lnTo>
                    <a:pt x="12192" y="2629916"/>
                  </a:lnTo>
                  <a:lnTo>
                    <a:pt x="12192" y="2617724"/>
                  </a:lnTo>
                  <a:lnTo>
                    <a:pt x="11442192" y="2617724"/>
                  </a:lnTo>
                  <a:lnTo>
                    <a:pt x="11442192" y="2629916"/>
                  </a:lnTo>
                  <a:lnTo>
                    <a:pt x="11430000" y="2629916"/>
                  </a:lnTo>
                  <a:lnTo>
                    <a:pt x="11430000" y="12192"/>
                  </a:lnTo>
                  <a:lnTo>
                    <a:pt x="11442192" y="12192"/>
                  </a:lnTo>
                  <a:lnTo>
                    <a:pt x="11442192" y="24384"/>
                  </a:lnTo>
                  <a:lnTo>
                    <a:pt x="12192" y="24384"/>
                  </a:lnTo>
                  <a:close/>
                </a:path>
              </a:pathLst>
            </a:custGeom>
            <a:solidFill>
              <a:srgbClr val="1B2C4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903605" y="2927712"/>
            <a:ext cx="7715250" cy="754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53"/>
              </a:lnSpc>
            </a:pPr>
            <a:r>
              <a:rPr lang="en-US" sz="4290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C = Mᵉ mod 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43075" y="4463319"/>
            <a:ext cx="571500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14575" y="4491894"/>
            <a:ext cx="3347904" cy="49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1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resulting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Ciphertext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3075" y="5120544"/>
            <a:ext cx="571500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14575" y="5149119"/>
            <a:ext cx="5636476" cy="49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1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Plaintext</a:t>
            </a: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message (where 0 ≤ M &lt; n)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3075" y="5777769"/>
            <a:ext cx="571500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14575" y="5777769"/>
            <a:ext cx="2865815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Public Exponent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43075" y="6434994"/>
            <a:ext cx="571500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314575" y="6463569"/>
            <a:ext cx="2712110" cy="49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1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Modulus</a:t>
            </a: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(p × q)</a:t>
            </a:r>
          </a:p>
        </p:txBody>
      </p:sp>
      <p:sp>
        <p:nvSpPr>
          <p:cNvPr name="Freeform 16" id="16" descr="preencoded.png"/>
          <p:cNvSpPr/>
          <p:nvPr/>
        </p:nvSpPr>
        <p:spPr>
          <a:xfrm flipH="false" flipV="false" rot="0">
            <a:off x="9320681" y="3479559"/>
            <a:ext cx="7938619" cy="2905228"/>
          </a:xfrm>
          <a:custGeom>
            <a:avLst/>
            <a:gdLst/>
            <a:ahLst/>
            <a:cxnLst/>
            <a:rect r="r" b="b" t="t" l="l"/>
            <a:pathLst>
              <a:path h="2905228" w="7938619">
                <a:moveTo>
                  <a:pt x="0" y="0"/>
                </a:moveTo>
                <a:lnTo>
                  <a:pt x="7938619" y="0"/>
                </a:lnTo>
                <a:lnTo>
                  <a:pt x="7938619" y="2905228"/>
                </a:lnTo>
                <a:lnTo>
                  <a:pt x="0" y="2905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46" r="0" b="-246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1314377" y="6623409"/>
            <a:ext cx="4482198" cy="333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63"/>
              </a:lnSpc>
            </a:pPr>
            <a:r>
              <a:rPr lang="en-US" sz="186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Visualizing the Encryption Transformation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022579" y="1024846"/>
            <a:ext cx="18288000" cy="1016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4"/>
              </a:lnSpc>
            </a:pPr>
            <a:r>
              <a:rPr lang="en-US" b="true" sz="5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Mathematical Foundations - Decryption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743075" y="2661381"/>
            <a:ext cx="6036309" cy="1392363"/>
            <a:chOff x="0" y="0"/>
            <a:chExt cx="11454384" cy="264212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2192" y="12192"/>
              <a:ext cx="11430000" cy="2617724"/>
            </a:xfrm>
            <a:custGeom>
              <a:avLst/>
              <a:gdLst/>
              <a:ahLst/>
              <a:cxnLst/>
              <a:rect r="r" b="b" t="t" l="l"/>
              <a:pathLst>
                <a:path h="2617724" w="11430000">
                  <a:moveTo>
                    <a:pt x="0" y="0"/>
                  </a:moveTo>
                  <a:lnTo>
                    <a:pt x="11430000" y="0"/>
                  </a:lnTo>
                  <a:lnTo>
                    <a:pt x="11430000" y="2617724"/>
                  </a:lnTo>
                  <a:lnTo>
                    <a:pt x="0" y="2617724"/>
                  </a:lnTo>
                  <a:close/>
                </a:path>
              </a:pathLst>
            </a:custGeom>
            <a:solidFill>
              <a:srgbClr val="11224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454384" cy="2642108"/>
            </a:xfrm>
            <a:custGeom>
              <a:avLst/>
              <a:gdLst/>
              <a:ahLst/>
              <a:cxnLst/>
              <a:rect r="r" b="b" t="t" l="l"/>
              <a:pathLst>
                <a:path h="2642108" w="11454384">
                  <a:moveTo>
                    <a:pt x="12192" y="0"/>
                  </a:moveTo>
                  <a:lnTo>
                    <a:pt x="11442192" y="0"/>
                  </a:lnTo>
                  <a:cubicBezTo>
                    <a:pt x="11448923" y="0"/>
                    <a:pt x="11454384" y="5461"/>
                    <a:pt x="11454384" y="12192"/>
                  </a:cubicBezTo>
                  <a:lnTo>
                    <a:pt x="11454384" y="2629916"/>
                  </a:lnTo>
                  <a:cubicBezTo>
                    <a:pt x="11454384" y="2636647"/>
                    <a:pt x="11448923" y="2642108"/>
                    <a:pt x="11442192" y="2642108"/>
                  </a:cubicBezTo>
                  <a:lnTo>
                    <a:pt x="12192" y="2642108"/>
                  </a:lnTo>
                  <a:cubicBezTo>
                    <a:pt x="5461" y="2642108"/>
                    <a:pt x="0" y="2636647"/>
                    <a:pt x="0" y="2629916"/>
                  </a:cubicBezTo>
                  <a:lnTo>
                    <a:pt x="0" y="12192"/>
                  </a:lnTo>
                  <a:cubicBezTo>
                    <a:pt x="0" y="5461"/>
                    <a:pt x="5461" y="0"/>
                    <a:pt x="12192" y="0"/>
                  </a:cubicBezTo>
                  <a:moveTo>
                    <a:pt x="12192" y="24384"/>
                  </a:moveTo>
                  <a:lnTo>
                    <a:pt x="12192" y="12192"/>
                  </a:lnTo>
                  <a:lnTo>
                    <a:pt x="24384" y="12192"/>
                  </a:lnTo>
                  <a:lnTo>
                    <a:pt x="24384" y="2629916"/>
                  </a:lnTo>
                  <a:lnTo>
                    <a:pt x="12192" y="2629916"/>
                  </a:lnTo>
                  <a:lnTo>
                    <a:pt x="12192" y="2617724"/>
                  </a:lnTo>
                  <a:lnTo>
                    <a:pt x="11442192" y="2617724"/>
                  </a:lnTo>
                  <a:lnTo>
                    <a:pt x="11442192" y="2629916"/>
                  </a:lnTo>
                  <a:lnTo>
                    <a:pt x="11430000" y="2629916"/>
                  </a:lnTo>
                  <a:lnTo>
                    <a:pt x="11430000" y="12192"/>
                  </a:lnTo>
                  <a:lnTo>
                    <a:pt x="11442192" y="12192"/>
                  </a:lnTo>
                  <a:lnTo>
                    <a:pt x="11442192" y="24384"/>
                  </a:lnTo>
                  <a:lnTo>
                    <a:pt x="12192" y="24384"/>
                  </a:lnTo>
                  <a:close/>
                </a:path>
              </a:pathLst>
            </a:custGeom>
            <a:solidFill>
              <a:srgbClr val="1B2C4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903605" y="2927712"/>
            <a:ext cx="7715250" cy="754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53"/>
              </a:lnSpc>
            </a:pPr>
            <a:r>
              <a:rPr lang="en-US" sz="4290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M</a:t>
            </a:r>
            <a:r>
              <a:rPr lang="en-US" sz="4290">
                <a:solidFill>
                  <a:srgbClr val="F2F2F2"/>
                </a:solidFill>
                <a:latin typeface="Calibri (MS)"/>
                <a:ea typeface="Calibri (MS)"/>
                <a:cs typeface="Calibri (MS)"/>
                <a:sym typeface="Calibri (MS)"/>
              </a:rPr>
              <a:t> = Cᵈ mod 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14377" y="6623409"/>
            <a:ext cx="4951044" cy="333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63"/>
              </a:lnSpc>
            </a:pPr>
            <a:r>
              <a:rPr lang="en-US" sz="186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Visualizing the Decryption Flow with Private Key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43075" y="4463319"/>
            <a:ext cx="571500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14575" y="4463319"/>
            <a:ext cx="4588021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recovered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Plaintext Message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43075" y="5191981"/>
            <a:ext cx="571500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14575" y="5220556"/>
            <a:ext cx="3285620" cy="49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1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Ciphertext</a:t>
            </a: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received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43075" y="5920644"/>
            <a:ext cx="571500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314575" y="5949219"/>
            <a:ext cx="4745517" cy="49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1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Private Exponent</a:t>
            </a: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(kept secret)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43075" y="6649306"/>
            <a:ext cx="571500" cy="52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4"/>
              </a:lnSpc>
            </a:pP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314575" y="6677881"/>
            <a:ext cx="4596670" cy="49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1"/>
              </a:lnSpc>
            </a:pP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</a:t>
            </a:r>
            <a:r>
              <a:rPr lang="en-US" b="true" sz="207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Modulus</a:t>
            </a:r>
            <a:r>
              <a:rPr lang="en-US" sz="207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(part of the key pair)</a:t>
            </a:r>
          </a:p>
        </p:txBody>
      </p:sp>
      <p:sp>
        <p:nvSpPr>
          <p:cNvPr name="Freeform 17" id="17" descr="preencoded.png"/>
          <p:cNvSpPr/>
          <p:nvPr/>
        </p:nvSpPr>
        <p:spPr>
          <a:xfrm flipH="false" flipV="false" rot="0">
            <a:off x="10503774" y="2769959"/>
            <a:ext cx="6572250" cy="3517792"/>
          </a:xfrm>
          <a:custGeom>
            <a:avLst/>
            <a:gdLst/>
            <a:ahLst/>
            <a:cxnLst/>
            <a:rect r="r" b="b" t="t" l="l"/>
            <a:pathLst>
              <a:path h="3517792" w="6572250">
                <a:moveTo>
                  <a:pt x="0" y="0"/>
                </a:moveTo>
                <a:lnTo>
                  <a:pt x="6572250" y="0"/>
                </a:lnTo>
                <a:lnTo>
                  <a:pt x="6572250" y="3517792"/>
                </a:lnTo>
                <a:lnTo>
                  <a:pt x="0" y="351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9" r="0" b="-159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625" t="0" r="-9062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43000" y="1212693"/>
            <a:ext cx="17145000" cy="1034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9"/>
              </a:lnSpc>
            </a:pPr>
            <a:r>
              <a:rPr lang="en-US" b="true" sz="5571" spc="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Key Features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3000" y="2875359"/>
            <a:ext cx="7715250" cy="55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8"/>
              </a:lnSpc>
            </a:pPr>
            <a:r>
              <a:rPr lang="en-US" sz="308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01  SECURITY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3000" y="3528851"/>
            <a:ext cx="7715250" cy="66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0"/>
              </a:lnSpc>
            </a:pPr>
            <a:r>
              <a:rPr lang="en-US" b="true" sz="279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RSA Key Pair Generation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43000" y="4303938"/>
            <a:ext cx="7715250" cy="1353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9"/>
              </a:lnSpc>
            </a:pPr>
            <a:r>
              <a:rPr lang="en-US" sz="208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Automated generation of cryptographically secure public and private key pairs with customizable bit-lengths for varying security requirements.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29750" y="2875359"/>
            <a:ext cx="7715250" cy="55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8"/>
              </a:lnSpc>
            </a:pPr>
            <a:r>
              <a:rPr lang="en-US" sz="308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02  PRIVACY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29750" y="3528851"/>
            <a:ext cx="7715250" cy="66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0"/>
              </a:lnSpc>
            </a:pPr>
            <a:r>
              <a:rPr lang="en-US" b="true" sz="279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Message Encryption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29750" y="4303938"/>
            <a:ext cx="7715250" cy="90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9"/>
              </a:lnSpc>
            </a:pPr>
            <a:r>
              <a:rPr lang="en-US" sz="208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Seamless transformation of plaintext messages into secure ciphertext using the recipient's public key, ensuring data confidentiality.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3000" y="6142377"/>
            <a:ext cx="7715250" cy="55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8"/>
              </a:lnSpc>
            </a:pPr>
            <a:r>
              <a:rPr lang="en-US" sz="308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03  ACCESS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3000" y="6795868"/>
            <a:ext cx="7715250" cy="66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0"/>
              </a:lnSpc>
            </a:pPr>
            <a:r>
              <a:rPr lang="en-US" b="true" sz="279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Message Decryption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3000" y="7570965"/>
            <a:ext cx="7715250" cy="1353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9"/>
              </a:lnSpc>
            </a:pPr>
            <a:r>
              <a:rPr lang="en-US" sz="208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Robust recovery of original plaintext from ciphertext using the corresponding private key, maintaining the integrity of the communication loop.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29750" y="6142377"/>
            <a:ext cx="7715250" cy="55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8"/>
              </a:lnSpc>
            </a:pPr>
            <a:r>
              <a:rPr lang="en-US" sz="308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04  RELIABILITY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29750" y="6795868"/>
            <a:ext cx="7715250" cy="66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0"/>
              </a:lnSpc>
            </a:pPr>
            <a:r>
              <a:rPr lang="en-US" b="true" sz="279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Verification &amp; Testing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29750" y="7570965"/>
            <a:ext cx="7715250" cy="1353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9"/>
              </a:lnSpc>
            </a:pPr>
            <a:r>
              <a:rPr lang="en-US" sz="208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Integrated suite of automated test cases to verify the mathematical correctness and operational reliability of the encryption/decryption cycle.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6365339" y="486996"/>
            <a:ext cx="1348942" cy="1288022"/>
          </a:xfrm>
          <a:custGeom>
            <a:avLst/>
            <a:gdLst/>
            <a:ahLst/>
            <a:cxnLst/>
            <a:rect r="r" b="b" t="t" l="l"/>
            <a:pathLst>
              <a:path h="1288022" w="1348942">
                <a:moveTo>
                  <a:pt x="0" y="0"/>
                </a:moveTo>
                <a:lnTo>
                  <a:pt x="1348942" y="0"/>
                </a:lnTo>
                <a:lnTo>
                  <a:pt x="1348942" y="1288021"/>
                </a:lnTo>
                <a:lnTo>
                  <a:pt x="0" y="12880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DAG-Z5WUjaI</dc:identifier>
  <dcterms:modified xsi:type="dcterms:W3CDTF">2011-08-01T06:04:30Z</dcterms:modified>
  <cp:revision>1</cp:revision>
  <dc:title>Blue Minimalist Project Presentation</dc:title>
</cp:coreProperties>
</file>

<file path=docProps/thumbnail.jpeg>
</file>